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6" r:id="rId13"/>
    <p:sldId id="269" r:id="rId14"/>
    <p:sldId id="267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00FFFF"/>
    <a:srgbClr val="FF3300"/>
    <a:srgbClr val="FFCCFF"/>
    <a:srgbClr val="99FF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C096F-7AA4-4826-928F-99D16C08A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229C-A9BF-4E77-A3CA-1AB760927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E4556-C537-46F0-AD43-D3A81F580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D3D61-CD2D-4C67-AEC5-4F6552863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222CE-FE4A-47E9-BC19-D3E2E810F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F2305-237B-45D6-9831-93F149AD2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22835-919E-40B8-A183-B080148F5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1B6C3-A651-410F-9336-FA5D18951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D512B-99C9-438F-950B-BAF77F926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EEFF-39F9-4CB0-BFC3-F16368506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F43-5E5C-48B8-A4D6-C3C0BCFE0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7CA9EC1-77DE-4B49-94D8-FCE1ED00F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4495800" y="3581400"/>
            <a:ext cx="3657600" cy="3657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22325" y="2452688"/>
            <a:ext cx="1211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MÔN 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22325" y="3881438"/>
            <a:ext cx="952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BÀI: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38850" y="3943350"/>
            <a:ext cx="533400" cy="2667000"/>
            <a:chOff x="3648" y="2256"/>
            <a:chExt cx="336" cy="1680"/>
          </a:xfrm>
        </p:grpSpPr>
        <p:sp>
          <p:nvSpPr>
            <p:cNvPr id="3080" name="AutoShape 7"/>
            <p:cNvSpPr>
              <a:spLocks noChangeArrowheads="1"/>
            </p:cNvSpPr>
            <p:nvPr/>
          </p:nvSpPr>
          <p:spPr bwMode="auto">
            <a:xfrm>
              <a:off x="3648" y="2256"/>
              <a:ext cx="336" cy="1680"/>
            </a:xfrm>
            <a:prstGeom prst="upArrow">
              <a:avLst>
                <a:gd name="adj1" fmla="val 50000"/>
                <a:gd name="adj2" fmla="val 125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Oval 8"/>
            <p:cNvSpPr>
              <a:spLocks noChangeArrowheads="1"/>
            </p:cNvSpPr>
            <p:nvPr/>
          </p:nvSpPr>
          <p:spPr bwMode="auto">
            <a:xfrm>
              <a:off x="3731" y="3120"/>
              <a:ext cx="144" cy="144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 rot="-3336526">
            <a:off x="3525044" y="3488532"/>
            <a:ext cx="4572000" cy="34020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741548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Hình tròn-Đường tròn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3084" name="Picture 12" descr="vo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6425" y="173990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29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8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560888" y="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n-US" sz="2800" b="1" i="1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827088" y="4003675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FF0000"/>
                </a:solidFill>
              </a:rPr>
              <a:t>b.  Đường kính 5cm.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1841500"/>
            <a:ext cx="561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0000CC"/>
                </a:solidFill>
              </a:rPr>
              <a:t>Bài 1</a:t>
            </a:r>
            <a:r>
              <a:rPr lang="en-US" sz="2400">
                <a:solidFill>
                  <a:srgbClr val="0000CC"/>
                </a:solidFill>
              </a:rPr>
              <a:t>:</a:t>
            </a:r>
            <a:r>
              <a:rPr lang="en-US" sz="2400" b="1">
                <a:solidFill>
                  <a:srgbClr val="0000CC"/>
                </a:solidFill>
              </a:rPr>
              <a:t> Làm theo đội: Vẽ hình tròn có :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98488" y="2895600"/>
            <a:ext cx="373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1">
                <a:solidFill>
                  <a:srgbClr val="CC00CC"/>
                </a:solidFill>
              </a:rPr>
              <a:t>+ Mở rộng compa bằng với </a:t>
            </a:r>
          </a:p>
          <a:p>
            <a:pPr eaLnBrk="0" hangingPunct="0"/>
            <a:r>
              <a:rPr lang="en-US" b="1">
                <a:solidFill>
                  <a:srgbClr val="CC00CC"/>
                </a:solidFill>
              </a:rPr>
              <a:t> bán kính 3 cm.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938213" y="2208213"/>
            <a:ext cx="2220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1">
                <a:solidFill>
                  <a:srgbClr val="FF0000"/>
                </a:solidFill>
              </a:rPr>
              <a:t>a. Bán kính 3cm;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98488" y="2573338"/>
            <a:ext cx="2063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b="1">
                <a:solidFill>
                  <a:srgbClr val="CC00CC"/>
                </a:solidFill>
              </a:rPr>
              <a:t>+ Xác định tâm O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98488" y="3505200"/>
            <a:ext cx="464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1">
                <a:solidFill>
                  <a:srgbClr val="CC00CC"/>
                </a:solidFill>
              </a:rPr>
              <a:t>+ Đặt đầu kim cố định ở tâm O, quay đầu bút chì.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17488" y="14478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2- Luyện tập: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985000" y="2317750"/>
            <a:ext cx="304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.</a:t>
            </a:r>
            <a:r>
              <a:rPr lang="en-US" sz="2000">
                <a:solidFill>
                  <a:srgbClr val="009900"/>
                </a:solidFill>
              </a:rPr>
              <a:t>O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151688" y="2209800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tx2"/>
                </a:solidFill>
              </a:rPr>
              <a:t>3cm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923088" y="5562600"/>
            <a:ext cx="295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33FF"/>
                </a:solidFill>
              </a:rPr>
              <a:t>O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161088" y="55626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770688" y="5105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  5cm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903288" y="47244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C00CC"/>
                </a:solidFill>
              </a:rPr>
              <a:t>Bán kính hình tròn là :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494088" y="4724400"/>
            <a:ext cx="1844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5 : 2 = 2,5 cm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6999288" y="5133975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.</a:t>
            </a:r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6084888" y="1828800"/>
            <a:ext cx="2133600" cy="22098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304088" y="5486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2,5cm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H="1" flipV="1">
            <a:off x="7151688" y="1828800"/>
            <a:ext cx="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6161088" y="4648200"/>
            <a:ext cx="19050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6967538" y="1295400"/>
            <a:ext cx="412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9900"/>
                </a:solidFill>
              </a:rPr>
              <a:t>A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750888" y="76200"/>
            <a:ext cx="8610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        </a:t>
            </a: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HÌNH TRÒN, ĐƯỜNG TRÒN</a:t>
            </a:r>
            <a:r>
              <a:rPr lang="en-US" sz="1600"/>
              <a:t>                                                       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065213" y="5192713"/>
            <a:ext cx="3130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33CC33"/>
                </a:solidFill>
              </a:rPr>
              <a:t>(Làm tương tự như Câu 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5" grpId="0"/>
      <p:bldP spid="12296" grpId="0"/>
      <p:bldP spid="12301" grpId="0" animBg="1"/>
      <p:bldP spid="12303" grpId="0" build="allAtOnce"/>
      <p:bldP spid="12306" grpId="0" animBg="1"/>
      <p:bldP spid="12307" grpId="0"/>
      <p:bldP spid="12308" grpId="0" animBg="1"/>
      <p:bldP spid="12309" grpId="0" animBg="1"/>
      <p:bldP spid="12310" grpId="0"/>
      <p:bldP spid="123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12954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</a:rPr>
              <a:t>2/ </a:t>
            </a:r>
            <a:r>
              <a:rPr lang="en-US" sz="2800" b="1" u="sng">
                <a:solidFill>
                  <a:srgbClr val="FF6600"/>
                </a:solidFill>
              </a:rPr>
              <a:t>Luyện tập</a:t>
            </a:r>
            <a:r>
              <a:rPr lang="en-US" sz="2800" b="1">
                <a:solidFill>
                  <a:srgbClr val="FF6600"/>
                </a:solidFill>
              </a:rPr>
              <a:t> :</a:t>
            </a:r>
            <a:endParaRPr lang="en-US" sz="280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6629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66FF"/>
                </a:solidFill>
              </a:rPr>
              <a:t>Bài 2</a:t>
            </a:r>
            <a:r>
              <a:rPr lang="en-US" sz="2400" b="1">
                <a:solidFill>
                  <a:srgbClr val="0066FF"/>
                </a:solidFill>
              </a:rPr>
              <a:t> </a:t>
            </a:r>
            <a:r>
              <a:rPr lang="en-US" sz="2400">
                <a:solidFill>
                  <a:srgbClr val="0066FF"/>
                </a:solidFill>
              </a:rPr>
              <a:t>: </a:t>
            </a:r>
            <a:r>
              <a:rPr lang="en-US" sz="2800" b="1" i="1"/>
              <a:t>L</a:t>
            </a:r>
            <a:r>
              <a:rPr lang="en-US" sz="2000" b="1" i="1"/>
              <a:t>àm việc cá nhân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Cho đoạn thẳng AB = 4cm. Hãy vẽ hai hình tròn tâm A và tâm B đều có bán kính 2cm.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514600" y="4267200"/>
            <a:ext cx="32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A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48200" y="4267200"/>
            <a:ext cx="32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</a:rPr>
              <a:t>B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895600" y="4495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819400" y="4191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2cm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038600" y="4191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2cm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505200" y="4191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sz="2400" b="1"/>
              <a:t>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429000" y="4419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4cm</a:t>
            </a: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3810000" y="3581400"/>
            <a:ext cx="18288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1981200" y="3581400"/>
            <a:ext cx="18288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518025" y="4114800"/>
            <a:ext cx="206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.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7432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.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33400" y="0"/>
            <a:ext cx="86106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</a:t>
            </a:r>
            <a:endParaRPr lang="en-US" sz="32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HÌNH TRÒN, ĐƯỜNG TRÒN</a:t>
            </a:r>
            <a:r>
              <a:rPr lang="en-US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23" grpId="0" animBg="1"/>
      <p:bldP spid="13324" grpId="0" animBg="1"/>
      <p:bldP spid="133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41288" y="166688"/>
            <a:ext cx="3211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Bài 3: </a:t>
            </a:r>
            <a:r>
              <a:rPr lang="en-US" sz="2800">
                <a:solidFill>
                  <a:srgbClr val="FF3300"/>
                </a:solidFill>
              </a:rPr>
              <a:t>Vẽ theo mẫu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2362200" y="1498600"/>
            <a:ext cx="3960813" cy="4114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Arc 4"/>
          <p:cNvSpPr>
            <a:spLocks/>
          </p:cNvSpPr>
          <p:nvPr/>
        </p:nvSpPr>
        <p:spPr bwMode="auto">
          <a:xfrm rot="74468" flipV="1">
            <a:off x="2362200" y="3295650"/>
            <a:ext cx="1981200" cy="1285875"/>
          </a:xfrm>
          <a:custGeom>
            <a:avLst/>
            <a:gdLst>
              <a:gd name="T0" fmla="*/ 0 w 43154"/>
              <a:gd name="T1" fmla="*/ 2147483647 h 25089"/>
              <a:gd name="T2" fmla="*/ 2147483647 w 43154"/>
              <a:gd name="T3" fmla="*/ 2147483647 h 25089"/>
              <a:gd name="T4" fmla="*/ 2085688928 w 43154"/>
              <a:gd name="T5" fmla="*/ 2147483647 h 25089"/>
              <a:gd name="T6" fmla="*/ 0 60000 65536"/>
              <a:gd name="T7" fmla="*/ 0 60000 65536"/>
              <a:gd name="T8" fmla="*/ 0 60000 65536"/>
              <a:gd name="T9" fmla="*/ 0 w 43154"/>
              <a:gd name="T10" fmla="*/ 0 h 25089"/>
              <a:gd name="T11" fmla="*/ 43154 w 43154"/>
              <a:gd name="T12" fmla="*/ 25089 h 25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54" h="25089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</a:path>
              <a:path w="43154" h="25089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Arc 5"/>
          <p:cNvSpPr>
            <a:spLocks/>
          </p:cNvSpPr>
          <p:nvPr/>
        </p:nvSpPr>
        <p:spPr bwMode="auto">
          <a:xfrm rot="10853119" flipV="1">
            <a:off x="4343400" y="2527300"/>
            <a:ext cx="1979613" cy="1027113"/>
          </a:xfrm>
          <a:custGeom>
            <a:avLst/>
            <a:gdLst>
              <a:gd name="T0" fmla="*/ 0 w 43070"/>
              <a:gd name="T1" fmla="*/ 2147483647 h 21600"/>
              <a:gd name="T2" fmla="*/ 2147483647 w 43070"/>
              <a:gd name="T3" fmla="*/ 2118162638 h 21600"/>
              <a:gd name="T4" fmla="*/ 2092879014 w 43070"/>
              <a:gd name="T5" fmla="*/ 2147483647 h 21600"/>
              <a:gd name="T6" fmla="*/ 0 60000 65536"/>
              <a:gd name="T7" fmla="*/ 0 60000 65536"/>
              <a:gd name="T8" fmla="*/ 0 60000 65536"/>
              <a:gd name="T9" fmla="*/ 0 w 43070"/>
              <a:gd name="T10" fmla="*/ 0 h 21600"/>
              <a:gd name="T11" fmla="*/ 43070 w 43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70" h="21600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</a:path>
              <a:path w="43070" h="21600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342" name="Group 6"/>
          <p:cNvGraphicFramePr>
            <a:graphicFrameLocks noGrp="1"/>
          </p:cNvGraphicFramePr>
          <p:nvPr/>
        </p:nvGraphicFramePr>
        <p:xfrm>
          <a:off x="1828800" y="965200"/>
          <a:ext cx="5029200" cy="5213350"/>
        </p:xfrm>
        <a:graphic>
          <a:graphicData uri="http://schemas.openxmlformats.org/drawingml/2006/table">
            <a:tbl>
              <a:tblPr/>
              <a:tblGrid>
                <a:gridCol w="533400"/>
                <a:gridCol w="471488"/>
                <a:gridCol w="506412"/>
                <a:gridCol w="500063"/>
                <a:gridCol w="503237"/>
                <a:gridCol w="503238"/>
                <a:gridCol w="501650"/>
                <a:gridCol w="506412"/>
                <a:gridCol w="500063"/>
                <a:gridCol w="503237"/>
              </a:tblGrid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4419600" y="1981200"/>
            <a:ext cx="3960813" cy="4114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5363" name="Arc 3"/>
          <p:cNvSpPr>
            <a:spLocks/>
          </p:cNvSpPr>
          <p:nvPr/>
        </p:nvSpPr>
        <p:spPr bwMode="auto">
          <a:xfrm rot="74468" flipV="1">
            <a:off x="4419600" y="3778250"/>
            <a:ext cx="1981200" cy="1285875"/>
          </a:xfrm>
          <a:custGeom>
            <a:avLst/>
            <a:gdLst>
              <a:gd name="T0" fmla="*/ 0 w 43154"/>
              <a:gd name="T1" fmla="*/ 2147483647 h 25089"/>
              <a:gd name="T2" fmla="*/ 2147483647 w 43154"/>
              <a:gd name="T3" fmla="*/ 2147483647 h 25089"/>
              <a:gd name="T4" fmla="*/ 2085688928 w 43154"/>
              <a:gd name="T5" fmla="*/ 2147483647 h 25089"/>
              <a:gd name="T6" fmla="*/ 0 60000 65536"/>
              <a:gd name="T7" fmla="*/ 0 60000 65536"/>
              <a:gd name="T8" fmla="*/ 0 60000 65536"/>
              <a:gd name="T9" fmla="*/ 0 w 43154"/>
              <a:gd name="T10" fmla="*/ 0 h 25089"/>
              <a:gd name="T11" fmla="*/ 43154 w 43154"/>
              <a:gd name="T12" fmla="*/ 25089 h 25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54" h="25089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</a:path>
              <a:path w="43154" h="25089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5364" name="Arc 4"/>
          <p:cNvSpPr>
            <a:spLocks/>
          </p:cNvSpPr>
          <p:nvPr/>
        </p:nvSpPr>
        <p:spPr bwMode="auto">
          <a:xfrm rot="10853119" flipV="1">
            <a:off x="6400800" y="3009900"/>
            <a:ext cx="1979613" cy="1027113"/>
          </a:xfrm>
          <a:custGeom>
            <a:avLst/>
            <a:gdLst>
              <a:gd name="T0" fmla="*/ 0 w 43070"/>
              <a:gd name="T1" fmla="*/ 2147483647 h 21600"/>
              <a:gd name="T2" fmla="*/ 2147483647 w 43070"/>
              <a:gd name="T3" fmla="*/ 2118162638 h 21600"/>
              <a:gd name="T4" fmla="*/ 2092879014 w 43070"/>
              <a:gd name="T5" fmla="*/ 2147483647 h 21600"/>
              <a:gd name="T6" fmla="*/ 0 60000 65536"/>
              <a:gd name="T7" fmla="*/ 0 60000 65536"/>
              <a:gd name="T8" fmla="*/ 0 60000 65536"/>
              <a:gd name="T9" fmla="*/ 0 w 43070"/>
              <a:gd name="T10" fmla="*/ 0 h 21600"/>
              <a:gd name="T11" fmla="*/ 43070 w 43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70" h="21600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</a:path>
              <a:path w="43070" h="21600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  <a:lnTo>
                  <a:pt x="21554" y="21600"/>
                </a:lnTo>
                <a:lnTo>
                  <a:pt x="0" y="20187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graphicFrame>
        <p:nvGraphicFramePr>
          <p:cNvPr id="15365" name="Group 5"/>
          <p:cNvGraphicFramePr>
            <a:graphicFrameLocks noGrp="1"/>
          </p:cNvGraphicFramePr>
          <p:nvPr/>
        </p:nvGraphicFramePr>
        <p:xfrm>
          <a:off x="3886200" y="1447800"/>
          <a:ext cx="5029200" cy="5181600"/>
        </p:xfrm>
        <a:graphic>
          <a:graphicData uri="http://schemas.openxmlformats.org/drawingml/2006/table">
            <a:tbl>
              <a:tblPr/>
              <a:tblGrid>
                <a:gridCol w="533400"/>
                <a:gridCol w="471488"/>
                <a:gridCol w="506412"/>
                <a:gridCol w="500063"/>
                <a:gridCol w="503237"/>
                <a:gridCol w="503238"/>
                <a:gridCol w="487362"/>
                <a:gridCol w="520700"/>
                <a:gridCol w="500063"/>
                <a:gridCol w="50323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88" name="Text Box 128"/>
          <p:cNvSpPr txBox="1">
            <a:spLocks noChangeArrowheads="1"/>
          </p:cNvSpPr>
          <p:nvPr/>
        </p:nvSpPr>
        <p:spPr bwMode="auto">
          <a:xfrm>
            <a:off x="2003425" y="52546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5489" name="Text Box 129"/>
          <p:cNvSpPr txBox="1">
            <a:spLocks noChangeArrowheads="1"/>
          </p:cNvSpPr>
          <p:nvPr/>
        </p:nvSpPr>
        <p:spPr bwMode="auto">
          <a:xfrm>
            <a:off x="609600" y="1143000"/>
            <a:ext cx="1981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Luyện tập :</a:t>
            </a:r>
          </a:p>
          <a:p>
            <a:endParaRPr lang="en-US"/>
          </a:p>
        </p:txBody>
      </p:sp>
      <p:sp>
        <p:nvSpPr>
          <p:cNvPr id="15490" name="Text Box 130"/>
          <p:cNvSpPr txBox="1">
            <a:spLocks noChangeArrowheads="1"/>
          </p:cNvSpPr>
          <p:nvPr/>
        </p:nvSpPr>
        <p:spPr bwMode="auto">
          <a:xfrm>
            <a:off x="304800" y="1676400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66FF"/>
                </a:solidFill>
              </a:rPr>
              <a:t>Bài 3 :Vẽ theo mẫu: </a:t>
            </a:r>
          </a:p>
        </p:txBody>
      </p:sp>
      <p:sp>
        <p:nvSpPr>
          <p:cNvPr id="15491" name="Text Box 131"/>
          <p:cNvSpPr txBox="1">
            <a:spLocks noChangeArrowheads="1"/>
          </p:cNvSpPr>
          <p:nvPr/>
        </p:nvSpPr>
        <p:spPr bwMode="auto">
          <a:xfrm>
            <a:off x="304800" y="2216150"/>
            <a:ext cx="32766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000" b="1">
                <a:solidFill>
                  <a:srgbClr val="FF0000"/>
                </a:solidFill>
              </a:rPr>
              <a:t> Vẽ hình tròn lớn bán kính có độ dài 4 ô vuông.</a:t>
            </a:r>
          </a:p>
          <a:p>
            <a:r>
              <a:rPr lang="en-US" sz="2000" b="1">
                <a:solidFill>
                  <a:srgbClr val="FF0000"/>
                </a:solidFill>
              </a:rPr>
              <a:t>- Vẽ nửa đường tròn bên trái phía dưới, bán kính có độ dài 2 ô vuông .</a:t>
            </a:r>
          </a:p>
          <a:p>
            <a:r>
              <a:rPr lang="en-US" sz="2000" b="1">
                <a:solidFill>
                  <a:srgbClr val="FF0000"/>
                </a:solidFill>
              </a:rPr>
              <a:t>- Vẽ nửa đường tròn bên phải phía trên, bán kính có độ dài 2 ô vuông.</a:t>
            </a:r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6232525" y="3276600"/>
            <a:ext cx="473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5493" name="Line 133"/>
          <p:cNvSpPr>
            <a:spLocks noChangeShapeType="1"/>
          </p:cNvSpPr>
          <p:nvPr/>
        </p:nvSpPr>
        <p:spPr bwMode="auto">
          <a:xfrm flipV="1">
            <a:off x="6400800" y="1981200"/>
            <a:ext cx="0" cy="19812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94" name="Text Box 134"/>
          <p:cNvSpPr txBox="1">
            <a:spLocks noChangeArrowheads="1"/>
          </p:cNvSpPr>
          <p:nvPr/>
        </p:nvSpPr>
        <p:spPr bwMode="auto">
          <a:xfrm>
            <a:off x="7223125" y="3276600"/>
            <a:ext cx="473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5181600" y="3276600"/>
            <a:ext cx="473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5496" name="Line 136"/>
          <p:cNvSpPr>
            <a:spLocks noChangeShapeType="1"/>
          </p:cNvSpPr>
          <p:nvPr/>
        </p:nvSpPr>
        <p:spPr bwMode="auto">
          <a:xfrm flipV="1">
            <a:off x="7391400" y="40386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97" name="Line 137"/>
          <p:cNvSpPr>
            <a:spLocks noChangeShapeType="1"/>
          </p:cNvSpPr>
          <p:nvPr/>
        </p:nvSpPr>
        <p:spPr bwMode="auto">
          <a:xfrm flipH="1" flipV="1">
            <a:off x="4419600" y="4038600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4" dur="20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6" dur="1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animBg="1"/>
      <p:bldP spid="15364" grpId="0" animBg="1"/>
      <p:bldP spid="15492" grpId="0"/>
      <p:bldP spid="15493" grpId="0" animBg="1"/>
      <p:bldP spid="15493" grpId="1" animBg="1"/>
      <p:bldP spid="15494" grpId="0"/>
      <p:bldP spid="15494" grpId="1"/>
      <p:bldP spid="15495" grpId="0"/>
      <p:bldP spid="15495" grpId="1"/>
      <p:bldP spid="15496" grpId="0" animBg="1"/>
      <p:bldP spid="15496" grpId="1" animBg="1"/>
      <p:bldP spid="15497" grpId="0" animBg="1"/>
      <p:bldP spid="1549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474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Hình tròn là gì?</a:t>
            </a:r>
          </a:p>
          <a:p>
            <a:r>
              <a:rPr lang="en-US" sz="1600"/>
              <a:t>Đường tròn là gì?</a:t>
            </a:r>
          </a:p>
          <a:p>
            <a:r>
              <a:rPr lang="en-US" sz="1600"/>
              <a:t>Cách dựng bán kính và đường kính của hình tròn.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381000" y="1828800"/>
            <a:ext cx="2286000" cy="228600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3300"/>
              </a:solidFill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779713" y="1870075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5718175" y="1905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066800" y="3124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36525" y="4343400"/>
            <a:ext cx="1238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Hình tròn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819400" y="3810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981200" y="4343400"/>
            <a:ext cx="1506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Đường tròn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700713" y="30480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flipV="1">
            <a:off x="6826250" y="30130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flipV="1">
            <a:off x="7948613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flipV="1">
            <a:off x="5691188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7239000" y="1524000"/>
            <a:ext cx="609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086600" y="1133475"/>
            <a:ext cx="1550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Đường kính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flipV="1">
            <a:off x="6975475" y="4135438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872288" y="3048000"/>
            <a:ext cx="138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5867400" y="35814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089525" y="4383088"/>
            <a:ext cx="1266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Bán kính 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629400" y="2757488"/>
            <a:ext cx="3444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O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416550" y="2870200"/>
            <a:ext cx="320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8035925" y="2874963"/>
            <a:ext cx="3206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6858000" y="4164013"/>
            <a:ext cx="331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609600" y="4932363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000" b="1"/>
              <a:t>+ </a:t>
            </a:r>
            <a:r>
              <a:rPr lang="en-US" sz="2000" b="1">
                <a:solidFill>
                  <a:srgbClr val="9933FF"/>
                </a:solidFill>
              </a:rPr>
              <a:t>Độ dài đường kính gấp 2 lần độ dài bán kính.</a:t>
            </a:r>
          </a:p>
          <a:p>
            <a:pPr eaLnBrk="0" hangingPunct="0"/>
            <a:endParaRPr lang="en-US" sz="2000" b="1">
              <a:solidFill>
                <a:srgbClr val="9933FF"/>
              </a:solidFill>
            </a:endParaRPr>
          </a:p>
          <a:p>
            <a:pPr eaLnBrk="0" hangingPunct="0"/>
            <a:r>
              <a:rPr lang="en-US" sz="2000" b="1">
                <a:solidFill>
                  <a:srgbClr val="9933FF"/>
                </a:solidFill>
              </a:rPr>
              <a:t> </a:t>
            </a:r>
            <a:r>
              <a:rPr lang="en-US" sz="2000" b="1"/>
              <a:t>+</a:t>
            </a:r>
            <a:r>
              <a:rPr lang="en-US" sz="2000" b="1">
                <a:solidFill>
                  <a:srgbClr val="9933FF"/>
                </a:solidFill>
              </a:rPr>
              <a:t> Độ dài bán kính bằng 1/2độ dài đường kính.</a:t>
            </a:r>
          </a:p>
          <a:p>
            <a:pPr algn="ctr"/>
            <a:endParaRPr lang="en-US" sz="1600" b="1">
              <a:solidFill>
                <a:srgbClr val="9933FF"/>
              </a:solidFill>
            </a:endParaRPr>
          </a:p>
          <a:p>
            <a:pPr eaLnBrk="0" hangingPunct="0"/>
            <a:endParaRPr lang="en-US" sz="2000" b="1">
              <a:solidFill>
                <a:srgbClr val="9933FF"/>
              </a:solidFill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609600" y="4613275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000" b="1"/>
              <a:t>+ </a:t>
            </a:r>
            <a:r>
              <a:rPr lang="en-US" sz="2000" b="1">
                <a:solidFill>
                  <a:srgbClr val="9933FF"/>
                </a:solidFill>
              </a:rPr>
              <a:t>Các bán kính đều bằng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5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 tmFilter="0,0; .5, 1; 1, 1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nimBg="1"/>
      <p:bldP spid="16389" grpId="0" animBg="1"/>
      <p:bldP spid="16390" grpId="0" animBg="1"/>
      <p:bldP spid="16391" grpId="0"/>
      <p:bldP spid="16392" grpId="0" animBg="1"/>
      <p:bldP spid="16393" grpId="0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/>
      <p:bldP spid="16400" grpId="0" animBg="1"/>
      <p:bldP spid="16401" grpId="0" animBg="1"/>
      <p:bldP spid="16402" grpId="0" animBg="1"/>
      <p:bldP spid="16403" grpId="0"/>
      <p:bldP spid="16404" grpId="0"/>
      <p:bldP spid="16405" grpId="0"/>
      <p:bldP spid="16406" grpId="0"/>
      <p:bldP spid="16407" grpId="0"/>
      <p:bldP spid="16408" grpId="0" build="allAtOnce"/>
      <p:bldP spid="164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62000" y="4572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38200" y="1087438"/>
            <a:ext cx="7467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                </a:t>
            </a:r>
          </a:p>
          <a:p>
            <a:r>
              <a:rPr lang="en-US" sz="2400" b="1"/>
              <a:t>                                         </a:t>
            </a:r>
            <a:r>
              <a:rPr lang="en-US" sz="2400" b="1" u="sng"/>
              <a:t> </a:t>
            </a:r>
            <a:r>
              <a:rPr lang="en-US" sz="2400" b="1" u="sng">
                <a:solidFill>
                  <a:srgbClr val="FF3300"/>
                </a:solidFill>
              </a:rPr>
              <a:t>TOÁN</a:t>
            </a:r>
            <a:r>
              <a:rPr lang="en-US" sz="2400" b="1"/>
              <a:t>:</a:t>
            </a:r>
            <a:r>
              <a:rPr lang="en-US" sz="2400"/>
              <a:t>             </a:t>
            </a:r>
          </a:p>
          <a:p>
            <a:r>
              <a:rPr lang="en-US" sz="2400"/>
              <a:t>                       </a:t>
            </a:r>
            <a:r>
              <a:rPr lang="en-US" sz="2400" b="1">
                <a:solidFill>
                  <a:srgbClr val="009900"/>
                </a:solidFill>
              </a:rPr>
              <a:t>HÌNH TRÒN . ĐƯỜNG TRÒN</a:t>
            </a:r>
          </a:p>
          <a:p>
            <a:r>
              <a:rPr lang="en-US" sz="2400" b="1"/>
              <a:t> </a:t>
            </a:r>
          </a:p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Dặn dò</a:t>
            </a:r>
            <a:r>
              <a:rPr lang="en-US" sz="2400">
                <a:solidFill>
                  <a:srgbClr val="FF0000"/>
                </a:solidFill>
              </a:rPr>
              <a:t> :</a:t>
            </a:r>
            <a:r>
              <a:rPr lang="en-US" sz="2400">
                <a:solidFill>
                  <a:srgbClr val="0000FF"/>
                </a:solidFill>
              </a:rPr>
              <a:t>Xem lại bài và tập vẽ hình tròn cho thành thạo.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	Cắt 1 hình tròn bằng bìa, có bán kính bằng 2cm để chuẩn bị học bài “Chu vi hình tròn.</a:t>
            </a:r>
          </a:p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Nhận xét tiết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423863"/>
            <a:ext cx="78501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</a:rPr>
              <a:t>Trò chơi</a:t>
            </a:r>
            <a:r>
              <a:rPr lang="en-US" sz="3200"/>
              <a:t> : </a:t>
            </a:r>
            <a:r>
              <a:rPr lang="en-US" sz="3200">
                <a:solidFill>
                  <a:srgbClr val="99FF33"/>
                </a:solidFill>
              </a:rPr>
              <a:t>Tự giới thiệu bản thân của mình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990600" y="2286000"/>
            <a:ext cx="2133600" cy="1524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3505200" y="2286000"/>
            <a:ext cx="2971800" cy="13716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04800" y="4191000"/>
            <a:ext cx="3048000" cy="16764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3733800" y="3810000"/>
            <a:ext cx="4114800" cy="1752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2819400" y="6858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Chào các bạn ! Mình xin tự giới thiệu mình là hình chữ nhật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 rot="-5400000">
            <a:off x="1657350" y="28003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600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1219200" y="25146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2209800" y="25146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 rot="-5400000">
            <a:off x="4629150" y="27622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600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191000" y="2476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181600" y="2476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4953000" y="12192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Chào các bạn ! Còn mình là hình bình hành.</a:t>
            </a: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 rot="-5400000">
            <a:off x="1504950" y="48196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600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1066800" y="45339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2057400" y="45339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1828800" y="33528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Hello các bạn ! Còn mình là hình thoi</a:t>
            </a:r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 rot="-5400000">
            <a:off x="5467350" y="46672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600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5029200" y="4381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6019800" y="4381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5943600" y="31242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Còn mình, ai cũng biết, mình là hình tam giác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decel="1000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decel="1000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4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4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decel="1000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decel="1000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decel="1000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" decel="1000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decel="1000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animBg="1"/>
      <p:bldP spid="4100" grpId="0" animBg="1"/>
      <p:bldP spid="4101" grpId="0" animBg="1"/>
      <p:bldP spid="4102" grpId="0" animBg="1"/>
      <p:bldP spid="4103" grpId="0" animBg="1"/>
      <p:bldP spid="4103" grpId="1" animBg="1"/>
      <p:bldP spid="4104" grpId="0" animBg="1"/>
      <p:bldP spid="4104" grpId="1" animBg="1"/>
      <p:bldP spid="4105" grpId="0" animBg="1"/>
      <p:bldP spid="4105" grpId="1" animBg="1"/>
      <p:bldP spid="4106" grpId="0" animBg="1"/>
      <p:bldP spid="4106" grpId="1" animBg="1"/>
      <p:bldP spid="4107" grpId="0" animBg="1"/>
      <p:bldP spid="4108" grpId="0" animBg="1"/>
      <p:bldP spid="4109" grpId="0" animBg="1"/>
      <p:bldP spid="4110" grpId="0" animBg="1"/>
      <p:bldP spid="4110" grpId="1" animBg="1"/>
      <p:bldP spid="4111" grpId="0" animBg="1"/>
      <p:bldP spid="4112" grpId="0" animBg="1"/>
      <p:bldP spid="4113" grpId="0" animBg="1"/>
      <p:bldP spid="4114" grpId="0" animBg="1"/>
      <p:bldP spid="4114" grpId="1" animBg="1"/>
      <p:bldP spid="4115" grpId="0" animBg="1"/>
      <p:bldP spid="4116" grpId="0" animBg="1"/>
      <p:bldP spid="4117" grpId="0" animBg="1"/>
      <p:bldP spid="4118" grpId="0" animBg="1"/>
      <p:bldP spid="41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362200" y="2286000"/>
            <a:ext cx="3581400" cy="3581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 rot="5400000">
            <a:off x="3095625" y="2705100"/>
            <a:ext cx="342900" cy="9525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 rot="5400000">
            <a:off x="4572000" y="2693988"/>
            <a:ext cx="342900" cy="9525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rot="5400000">
            <a:off x="3733800" y="3733800"/>
            <a:ext cx="838200" cy="19050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4495800" y="457200"/>
            <a:ext cx="3581400" cy="3429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Các bạn ơi, các bạn đâu rồi!</a:t>
            </a:r>
          </a:p>
          <a:p>
            <a:pPr algn="ctr"/>
            <a:r>
              <a:rPr lang="en-US" sz="1600"/>
              <a:t>Ai cũng có tên , sao mình chưa có tên nhỉ? Các bạn học sinh ơi , mình là hình gì?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724400" y="2133600"/>
            <a:ext cx="2743200" cy="1981200"/>
          </a:xfrm>
          <a:prstGeom prst="cloudCallout">
            <a:avLst>
              <a:gd name="adj1" fmla="val -42361"/>
              <a:gd name="adj2" fmla="val 7612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       ồ , cám ơn các bạn, mình tên là hình tròn.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667000" y="61722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Hình tròn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04800" y="-76200"/>
            <a:ext cx="8610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        </a:t>
            </a: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                                                          MÔN: </a:t>
            </a:r>
            <a:r>
              <a:rPr lang="en-US" sz="1600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BÀI: HÌNH TRÒN, ĐƯỜNG TRÒN</a:t>
            </a:r>
            <a:r>
              <a:rPr lang="en-US" sz="1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8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  <p:bldP spid="5123" grpId="0" animBg="1"/>
      <p:bldP spid="5123" grpId="1" animBg="1"/>
      <p:bldP spid="5124" grpId="0" animBg="1"/>
      <p:bldP spid="5124" grpId="1" animBg="1"/>
      <p:bldP spid="5125" grpId="0" animBg="1"/>
      <p:bldP spid="5125" grpId="1" animBg="1"/>
      <p:bldP spid="5125" grpId="2" animBg="1"/>
      <p:bldP spid="5126" grpId="0" animBg="1"/>
      <p:bldP spid="5126" grpId="1" animBg="1"/>
      <p:bldP spid="5126" grpId="2" animBg="1"/>
      <p:bldP spid="5127" grpId="0" animBg="1"/>
      <p:bldP spid="5127" grpId="1" animBg="1"/>
      <p:bldP spid="5128" grpId="0"/>
      <p:bldP spid="5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3400" y="0"/>
            <a:ext cx="86106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     </a:t>
            </a:r>
            <a:endParaRPr lang="en-US" sz="32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HÌNH TRÒN, ĐƯỜNG TRÒN</a:t>
            </a:r>
            <a:r>
              <a:rPr lang="en-US"/>
              <a:t>                                                      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28800" y="1965325"/>
            <a:ext cx="6532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3300"/>
                </a:solidFill>
              </a:rPr>
              <a:t>Các em lấy bảng con để làm bài tập trắc nghiệm!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2986088"/>
            <a:ext cx="6532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Để vẽ được hình tròn , các bạn dùng đồ dùng nào dưới đây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3824288"/>
            <a:ext cx="6532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A. Dùng thước.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62000" y="4510088"/>
            <a:ext cx="6532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B.Dùng eke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62000" y="5195888"/>
            <a:ext cx="6532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C. Dùng compa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61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  <p:bldP spid="6149" grpId="1"/>
      <p:bldP spid="6150" grpId="0"/>
      <p:bldP spid="6150" grpId="1"/>
      <p:bldP spid="6151" grpId="0"/>
      <p:bldP spid="615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457200" y="1828800"/>
            <a:ext cx="2819400" cy="27432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98525" y="4586288"/>
            <a:ext cx="1450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Hình tròn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5029200" y="1600200"/>
            <a:ext cx="2971800" cy="29718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838700" y="4586288"/>
            <a:ext cx="2682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Đây là đường tròn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6200" y="5103813"/>
            <a:ext cx="91328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Khi dùng compa đễ vẽ hình tròn, đầu bút chì của compa </a:t>
            </a:r>
          </a:p>
          <a:p>
            <a:pPr algn="ctr"/>
            <a:r>
              <a:rPr lang="en-US" sz="2400"/>
              <a:t>vẽ ra một đường tròn.</a:t>
            </a:r>
          </a:p>
          <a:p>
            <a:pPr algn="ctr"/>
            <a:endParaRPr lang="en-US" sz="24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1113" y="6064250"/>
            <a:ext cx="91328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Cả lớp lấy compa và giấy ra để vẽ một hình tròn.</a:t>
            </a:r>
          </a:p>
          <a:p>
            <a:pPr algn="ctr"/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7200" y="30163"/>
            <a:ext cx="86106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        </a:t>
            </a: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sz="1600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HÌNH TRÒN, ĐƯỜNG TRÒN</a:t>
            </a:r>
            <a:r>
              <a:rPr lang="en-US" sz="1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3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3" grpId="0"/>
      <p:bldP spid="7174" grpId="0"/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2438400" y="1482725"/>
            <a:ext cx="4343400" cy="37242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1275" y="5157788"/>
            <a:ext cx="7696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Khi vẽ hình tròn bằng compa,nơi đầu nhọn của compa </a:t>
            </a:r>
          </a:p>
          <a:p>
            <a:pPr algn="ctr"/>
            <a:r>
              <a:rPr lang="en-US" sz="2400"/>
              <a:t>đặt vào gọi là tâm.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181475" y="2752725"/>
            <a:ext cx="466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o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24000" y="6197600"/>
            <a:ext cx="4783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Hình  tròn trên là </a:t>
            </a:r>
            <a:r>
              <a:rPr lang="en-US" sz="2400">
                <a:solidFill>
                  <a:srgbClr val="FF3300"/>
                </a:solidFill>
              </a:rPr>
              <a:t>hình tròn</a:t>
            </a:r>
            <a:r>
              <a:rPr lang="en-US" sz="2400"/>
              <a:t> </a:t>
            </a:r>
            <a:r>
              <a:rPr lang="en-US" sz="2400">
                <a:solidFill>
                  <a:srgbClr val="FF3300"/>
                </a:solidFill>
              </a:rPr>
              <a:t>tâm O</a:t>
            </a:r>
            <a:r>
              <a:rPr lang="en-US" sz="2400"/>
              <a:t> 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4518025" y="3282950"/>
            <a:ext cx="130175" cy="13017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33400" y="0"/>
            <a:ext cx="8610600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HÌNH TRÒN, ĐƯỜNG TRÒN</a:t>
            </a:r>
            <a:r>
              <a:rPr lang="en-US" sz="1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2133600" y="2024063"/>
            <a:ext cx="4267200" cy="3657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921125" y="3168650"/>
            <a:ext cx="549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o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 flipV="1">
            <a:off x="5756275" y="25352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791200" y="213677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4149725" y="2578100"/>
            <a:ext cx="1641475" cy="127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12738" y="5699125"/>
            <a:ext cx="77962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Từ một điểm bất kì trên đường tròn, tả kẻ đoạn thẳng nối điểm đó với tâm </a:t>
            </a:r>
          </a:p>
          <a:p>
            <a:r>
              <a:rPr lang="en-US"/>
              <a:t> ta được bán kính của hình tròn.Ở hình minh họa trên ta có bán kính OA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4876800" y="3319463"/>
            <a:ext cx="2362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553200" y="3962400"/>
            <a:ext cx="1636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Bán kính OA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4100513" y="3714750"/>
            <a:ext cx="152400" cy="1524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33400" y="-152400"/>
            <a:ext cx="8610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        </a:t>
            </a: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sz="1600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HÌNH TRÒN, ĐƯỜNG TRÒN</a:t>
            </a:r>
            <a:r>
              <a:rPr lang="en-US" sz="1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animBg="1"/>
      <p:bldP spid="9221" grpId="0"/>
      <p:bldP spid="9222" grpId="0" animBg="1"/>
      <p:bldP spid="9223" grpId="0"/>
      <p:bldP spid="9224" grpId="0" animBg="1"/>
      <p:bldP spid="92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379413" y="1524000"/>
            <a:ext cx="4267200" cy="3657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66938" y="2822575"/>
            <a:ext cx="549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o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 flipV="1">
            <a:off x="4022725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037013" y="1636713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438400" y="2112963"/>
            <a:ext cx="1606550" cy="1239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2438400" y="3200400"/>
            <a:ext cx="224313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438400" y="3352800"/>
            <a:ext cx="1017588" cy="162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4097338" y="16367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724400" y="2895600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276600" y="4891088"/>
            <a:ext cx="407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98525" y="5170488"/>
            <a:ext cx="541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Một hình tròn có thể có vô số bán kính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96838" y="5892800"/>
            <a:ext cx="7258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3300"/>
                </a:solidFill>
              </a:rPr>
              <a:t>Các bán kính OA ; OB ; OC ; ở trên có đặc điểm gì?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57800" y="2514600"/>
            <a:ext cx="3581400" cy="11430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Tất cả các bán kính của hình tròn</a:t>
            </a:r>
          </a:p>
          <a:p>
            <a:pPr algn="ctr"/>
            <a:r>
              <a:rPr lang="en-US">
                <a:solidFill>
                  <a:srgbClr val="0000FF"/>
                </a:solidFill>
              </a:rPr>
              <a:t> đều bằng nhau.</a:t>
            </a:r>
          </a:p>
          <a:p>
            <a:pPr algn="ctr"/>
            <a:r>
              <a:rPr lang="en-US">
                <a:solidFill>
                  <a:srgbClr val="0000FF"/>
                </a:solidFill>
              </a:rPr>
              <a:t>OA = OB = OC</a:t>
            </a: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397125" y="3338513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33400" y="0"/>
            <a:ext cx="8610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        </a:t>
            </a: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sz="1600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HÌNH TRÒN, ĐƯỜNG TRÒN</a:t>
            </a:r>
            <a:r>
              <a:rPr lang="en-US" sz="1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  <p:bldP spid="10245" grpId="0"/>
      <p:bldP spid="10246" grpId="0" animBg="1"/>
      <p:bldP spid="10247" grpId="0" animBg="1"/>
      <p:bldP spid="10249" grpId="0" animBg="1"/>
      <p:bldP spid="10251" grpId="0"/>
      <p:bldP spid="10252" grpId="0"/>
      <p:bldP spid="10255" grpId="0"/>
      <p:bldP spid="10256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381000" y="1592263"/>
            <a:ext cx="3657600" cy="3657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81000" y="3421063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154238" y="3379788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973263" y="3005138"/>
            <a:ext cx="384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O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2971800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990975" y="3171825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50" y="5454650"/>
            <a:ext cx="7932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Trên đương tròn , lấy hai điểm A ; B .Đoạn thẳng AB nối hai điểm A;B của đường tròn</a:t>
            </a:r>
          </a:p>
          <a:p>
            <a:r>
              <a:rPr lang="en-US" sz="1600"/>
              <a:t> đi qua tâm O là </a:t>
            </a:r>
            <a:r>
              <a:rPr lang="en-US" sz="1600">
                <a:solidFill>
                  <a:srgbClr val="0000FF"/>
                </a:solidFill>
              </a:rPr>
              <a:t>đường kính</a:t>
            </a:r>
            <a:r>
              <a:rPr lang="en-US" sz="1600"/>
              <a:t> của hình tròn.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47663" y="3386138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4003675" y="33655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46125" y="6084888"/>
            <a:ext cx="5967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Đường kính</a:t>
            </a:r>
            <a:r>
              <a:rPr lang="en-US" sz="2400"/>
              <a:t> của hình tròn có đặc điểm gì?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267200" y="2895600"/>
            <a:ext cx="4191000" cy="15240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Đường kính dài gấp </a:t>
            </a:r>
          </a:p>
          <a:p>
            <a:pPr algn="ctr"/>
            <a:r>
              <a:rPr lang="en-US" sz="2400">
                <a:solidFill>
                  <a:srgbClr val="0000FF"/>
                </a:solidFill>
              </a:rPr>
              <a:t>hai lần bán kính.</a:t>
            </a:r>
          </a:p>
          <a:p>
            <a:pPr algn="ctr"/>
            <a:r>
              <a:rPr lang="en-US" sz="2400">
                <a:solidFill>
                  <a:srgbClr val="0000FF"/>
                </a:solidFill>
              </a:rPr>
              <a:t>AB = OA + OB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33400" y="0"/>
            <a:ext cx="8610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            </a:t>
            </a:r>
            <a:endParaRPr lang="en-US" sz="28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                                                          </a:t>
            </a:r>
            <a:r>
              <a:rPr lang="en-US" sz="1600" b="1">
                <a:solidFill>
                  <a:srgbClr val="0000FF"/>
                </a:solidFill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HÌNH TRÒN, ĐƯỜNG TRÒN</a:t>
            </a:r>
            <a:r>
              <a:rPr lang="en-US" sz="1600"/>
              <a:t>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70" decel="1000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770" decel="1000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0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70" grpId="0"/>
      <p:bldP spid="11271" grpId="0"/>
      <p:bldP spid="11272" grpId="0" build="allAtOnce"/>
      <p:bldP spid="11273" grpId="0" animBg="1"/>
      <p:bldP spid="11274" grpId="0" animBg="1"/>
      <p:bldP spid="11275" grpId="0"/>
      <p:bldP spid="11276" grpId="0" build="allAtOnce" animBg="1"/>
      <p:bldP spid="11276" grpId="1" build="allAtOnce" animBg="1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24</TotalTime>
  <Words>731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Wingdings</vt:lpstr>
      <vt:lpstr>Times New Roman</vt:lpstr>
      <vt:lpstr>Watermark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29</cp:revision>
  <dcterms:created xsi:type="dcterms:W3CDTF">2002-01-11T11:21:19Z</dcterms:created>
  <dcterms:modified xsi:type="dcterms:W3CDTF">2016-06-30T03:35:51Z</dcterms:modified>
</cp:coreProperties>
</file>